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62" r:id="rId5"/>
    <p:sldId id="263" r:id="rId6"/>
    <p:sldId id="264" r:id="rId7"/>
    <p:sldId id="269" r:id="rId8"/>
    <p:sldId id="268" r:id="rId9"/>
    <p:sldId id="266" r:id="rId10"/>
    <p:sldId id="260" r:id="rId11"/>
    <p:sldId id="270" r:id="rId12"/>
    <p:sldId id="271" r:id="rId13"/>
    <p:sldId id="272" r:id="rId14"/>
    <p:sldId id="265" r:id="rId15"/>
    <p:sldId id="273" r:id="rId16"/>
    <p:sldId id="267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7C80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7F5F5-CB4A-45F2-B17C-DEF53E7497B6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CD2D4-12BD-4071-87AD-0A6CDE2C6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24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68CB2-B393-4EF5-95DD-6DF3966E21F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62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2199-0009-4062-8A07-A973F3860A06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F3158-9399-4CFD-B892-29D51CD96FF7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63DC-0510-4E15-A92E-6767D6A0D848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DFC28-621B-428A-A187-292150F612E8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3CCBF-EE7E-4062-9FBC-C9400CA398E2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BB7D-BA28-46C9-9B47-575B75393F26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F8AF7-B1D1-4D40-A181-8ACA5F7DCCFB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C543-5A24-49E0-8972-48B46A0AD7EF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A2FA0-B2A8-44AE-A487-9FABFD148B2A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05F8-DFD2-4B74-8F60-6C34593D0A17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212B7-C21B-4FD3-BC84-E2FEAB6FC2E1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2C0B7-80D5-422D-9D6D-C6875CFC66B5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9769" y="1958975"/>
            <a:ext cx="6400800" cy="1470025"/>
          </a:xfrm>
        </p:spPr>
        <p:txBody>
          <a:bodyPr>
            <a:noAutofit/>
          </a:bodyPr>
          <a:lstStyle/>
          <a:p>
            <a:r>
              <a:rPr lang="en-US" altLang="en-US" sz="4000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sz="4000" b="1" dirty="0">
                <a:solidFill>
                  <a:srgbClr val="000000"/>
                </a:solidFill>
              </a:rPr>
            </a:br>
            <a:r>
              <a:rPr lang="en-US" altLang="en-US" sz="4000" b="1" dirty="0">
                <a:solidFill>
                  <a:srgbClr val="000000"/>
                </a:solidFill>
              </a:rPr>
              <a:t>CPG Management of </a:t>
            </a:r>
            <a:r>
              <a:rPr lang="en-US" altLang="en-US" sz="4000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sz="4000" b="1" dirty="0">
                <a:solidFill>
                  <a:srgbClr val="000000"/>
                </a:solidFill>
              </a:rPr>
            </a:br>
            <a:br>
              <a:rPr lang="en-US" altLang="en-US" sz="4000" b="1" dirty="0">
                <a:solidFill>
                  <a:srgbClr val="000000"/>
                </a:solidFill>
              </a:rPr>
            </a:br>
            <a:r>
              <a:rPr lang="en-US" sz="4000" b="1" dirty="0"/>
              <a:t>Prophylaxis in </a:t>
            </a:r>
            <a:r>
              <a:rPr lang="en-US" sz="4000" b="1" dirty="0" err="1"/>
              <a:t>Haemophilia</a:t>
            </a:r>
            <a:br>
              <a:rPr lang="en-US" sz="4000" dirty="0"/>
            </a:b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94686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Dr. Ong </a:t>
            </a:r>
            <a:r>
              <a:rPr lang="en-US" sz="2400" b="1" dirty="0" err="1">
                <a:solidFill>
                  <a:schemeClr val="tx1"/>
                </a:solidFill>
              </a:rPr>
              <a:t>Gek</a:t>
            </a:r>
            <a:r>
              <a:rPr lang="en-US" sz="2400" b="1" dirty="0">
                <a:solidFill>
                  <a:schemeClr val="tx1"/>
                </a:solidFill>
              </a:rPr>
              <a:t> Bee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Consultant Pediatric </a:t>
            </a:r>
            <a:r>
              <a:rPr lang="en-US" sz="2400" dirty="0" err="1">
                <a:solidFill>
                  <a:schemeClr val="tx1"/>
                </a:solidFill>
              </a:rPr>
              <a:t>Haemato</a:t>
            </a:r>
            <a:r>
              <a:rPr lang="en-US" sz="2400" dirty="0">
                <a:solidFill>
                  <a:schemeClr val="tx1"/>
                </a:solidFill>
              </a:rPr>
              <a:t>-oncologist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</a:t>
            </a:r>
            <a:r>
              <a:rPr lang="en-US" sz="2400" dirty="0" err="1">
                <a:solidFill>
                  <a:schemeClr val="tx1"/>
                </a:solidFill>
              </a:rPr>
              <a:t>Umum</a:t>
            </a:r>
            <a:r>
              <a:rPr lang="en-US" sz="2400" dirty="0">
                <a:solidFill>
                  <a:schemeClr val="tx1"/>
                </a:solidFill>
              </a:rPr>
              <a:t> Sarawak 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76213F-8CE9-41EF-A1DC-FB9102E54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596D5D-67D6-42B8-8D1E-2109315B7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9834" y="1969608"/>
            <a:ext cx="6738615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r>
              <a:rPr lang="en-US" altLang="en-US" sz="1000" b="1" dirty="0">
                <a:solidFill>
                  <a:srgbClr val="000000"/>
                </a:solidFill>
              </a:rPr>
              <a:t> </a:t>
            </a:r>
            <a:br>
              <a:rPr lang="en-US" altLang="en-US" sz="1000" b="1" dirty="0">
                <a:solidFill>
                  <a:srgbClr val="000000"/>
                </a:solidFill>
              </a:rPr>
            </a:b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MY" b="1" dirty="0"/>
              <a:t>Treatment For Acute Bleeding In Specific Sites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1100" y="4622009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Dr. </a:t>
            </a:r>
            <a:r>
              <a:rPr lang="en-US" sz="2400" b="1" dirty="0" err="1">
                <a:solidFill>
                  <a:schemeClr val="tx1"/>
                </a:solidFill>
              </a:rPr>
              <a:t>Che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Hadibiah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Mohd</a:t>
            </a:r>
            <a:r>
              <a:rPr lang="en-US" sz="2400" b="1" dirty="0">
                <a:solidFill>
                  <a:schemeClr val="tx1"/>
                </a:solidFill>
              </a:rPr>
              <a:t> Razali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Consultant </a:t>
            </a:r>
            <a:r>
              <a:rPr lang="en-US" sz="2400" dirty="0" err="1">
                <a:solidFill>
                  <a:schemeClr val="tx1"/>
                </a:solidFill>
              </a:rPr>
              <a:t>Paediatric</a:t>
            </a:r>
            <a:r>
              <a:rPr lang="en-US" sz="2400" dirty="0">
                <a:solidFill>
                  <a:schemeClr val="tx1"/>
                </a:solidFill>
              </a:rPr>
              <a:t> Haemato-oncologist</a:t>
            </a:r>
            <a:endParaRPr lang="en-US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Sultan Ismail, Johor Bahru </a:t>
            </a:r>
          </a:p>
          <a:p>
            <a:endParaRPr lang="en-US" dirty="0"/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9A599-34D9-4637-B438-F9A572FA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0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468" y="-2835"/>
            <a:ext cx="8229600" cy="1143000"/>
          </a:xfrm>
        </p:spPr>
        <p:txBody>
          <a:bodyPr/>
          <a:lstStyle/>
          <a:p>
            <a:r>
              <a:rPr lang="en-US" b="1" dirty="0"/>
              <a:t>Learning Objective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068" y="1423062"/>
            <a:ext cx="7772400" cy="4525963"/>
          </a:xfrm>
        </p:spPr>
        <p:txBody>
          <a:bodyPr>
            <a:normAutofit/>
          </a:bodyPr>
          <a:lstStyle/>
          <a:p>
            <a:r>
              <a:rPr lang="en-US" dirty="0"/>
              <a:t>To learn on treatment of acute bleeding at various sites in </a:t>
            </a:r>
            <a:r>
              <a:rPr lang="en-US" dirty="0" err="1"/>
              <a:t>haemophilia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A2A0E-4387-4DB5-A5DB-34E3F2D34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8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Treatment For Acute Bleeding In Specific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646237"/>
            <a:ext cx="8229600" cy="4525963"/>
          </a:xfrm>
        </p:spPr>
        <p:txBody>
          <a:bodyPr>
            <a:normAutofit/>
          </a:bodyPr>
          <a:lstStyle/>
          <a:p>
            <a:r>
              <a:rPr lang="en-MY" dirty="0"/>
              <a:t>Acute bleed should be treated as soon as possible preferably within 2 hours. </a:t>
            </a:r>
          </a:p>
          <a:p>
            <a:r>
              <a:rPr lang="en-MY" dirty="0"/>
              <a:t>Amount of factors to be given is dependent on site &amp; severity usually it is given until bleeding resolves. </a:t>
            </a:r>
            <a:r>
              <a:rPr lang="en-MY" sz="2800" dirty="0"/>
              <a:t> </a:t>
            </a:r>
          </a:p>
          <a:p>
            <a:r>
              <a:rPr lang="en-MY" dirty="0"/>
              <a:t>Haemostatic agents e.g. tranexamic acid(TXA) should be given concurrently except in genitourinary bleeding.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ED612-EF5A-443D-8F84-51158DB9B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98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51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Treatment For Acute Bleeding In Specific Sites</a:t>
            </a:r>
            <a:r>
              <a:rPr lang="en-MY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In PWH, it is a medical emergency if bleeding occurs in:</a:t>
            </a:r>
          </a:p>
          <a:p>
            <a:pPr marL="714375" indent="-350838">
              <a:buFont typeface="Courier New" panose="02070309020205020404" pitchFamily="49" charset="0"/>
              <a:buChar char="o"/>
            </a:pPr>
            <a:r>
              <a:rPr lang="en-MY" dirty="0"/>
              <a:t> </a:t>
            </a:r>
            <a:r>
              <a:rPr lang="en-MY" sz="2800" dirty="0"/>
              <a:t>head &amp; neck</a:t>
            </a:r>
          </a:p>
          <a:p>
            <a:pPr marL="714375" indent="-350838">
              <a:buFont typeface="Courier New" panose="02070309020205020404" pitchFamily="49" charset="0"/>
              <a:buChar char="o"/>
            </a:pPr>
            <a:r>
              <a:rPr lang="en-MY" sz="2800" dirty="0"/>
              <a:t> gastrointestinal tract</a:t>
            </a:r>
          </a:p>
          <a:p>
            <a:r>
              <a:rPr lang="en-MY" dirty="0"/>
              <a:t>Factor replacement should precede investigation.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ED5C9-678A-475F-8A0E-8355818EB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42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114" y="0"/>
            <a:ext cx="8229600" cy="1143000"/>
          </a:xfrm>
        </p:spPr>
        <p:txBody>
          <a:bodyPr/>
          <a:lstStyle/>
          <a:p>
            <a:r>
              <a:rPr lang="en-US" b="1" dirty="0"/>
              <a:t>Central Nervous System Bleed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MY" sz="3000" dirty="0"/>
              <a:t>All post-traumatic head injuries and significant headache in PWH must be treated as intracranial haemorrhage (ICH) until proven otherwise.</a:t>
            </a:r>
            <a:r>
              <a:rPr lang="en-MY" sz="3000" baseline="30000" dirty="0"/>
              <a:t>2</a:t>
            </a:r>
          </a:p>
          <a:p>
            <a:r>
              <a:rPr lang="en-MY" sz="3000" dirty="0"/>
              <a:t>The initial factor replacement therapy to raise factor levels to 100 IU/dL should precede all investigations.</a:t>
            </a:r>
            <a:r>
              <a:rPr lang="en-MY" sz="3000" baseline="30000" dirty="0"/>
              <a:t>2, 39</a:t>
            </a:r>
          </a:p>
          <a:p>
            <a:r>
              <a:rPr lang="en-MY" sz="3000" dirty="0"/>
              <a:t>ICH must be confirmed by urgent imaging e.g. Computed Tomography (CT) scan/magnetic resonance imaging (MRI) before further administration of factors.</a:t>
            </a:r>
            <a:r>
              <a:rPr lang="en-MY" sz="3000" baseline="30000" dirty="0"/>
              <a:t>2</a:t>
            </a:r>
          </a:p>
          <a:p>
            <a:r>
              <a:rPr lang="en-MY" sz="3000" dirty="0"/>
              <a:t> Following ICH, prophylaxis is indicated.</a:t>
            </a:r>
            <a:r>
              <a:rPr lang="en-MY" sz="3000" baseline="30000" dirty="0"/>
              <a:t>2</a:t>
            </a:r>
            <a:endParaRPr lang="en-MY" sz="3000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FC9FD6-35BF-4F58-9015-F822CC72F4F6}"/>
              </a:ext>
            </a:extLst>
          </p:cNvPr>
          <p:cNvSpPr txBox="1"/>
          <p:nvPr/>
        </p:nvSpPr>
        <p:spPr>
          <a:xfrm>
            <a:off x="530743" y="5181600"/>
            <a:ext cx="8082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AutoNum type="arabicPeriod" startAt="2"/>
            </a:pPr>
            <a:r>
              <a:rPr lang="en-US" sz="1400" dirty="0"/>
              <a:t>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 ). </a:t>
            </a:r>
          </a:p>
          <a:p>
            <a:r>
              <a:rPr lang="en-US" sz="1400" dirty="0"/>
              <a:t>     Montréal: Blackwell Publishing Ltd; 2012</a:t>
            </a:r>
          </a:p>
          <a:p>
            <a:r>
              <a:rPr lang="en-US" sz="1400" dirty="0"/>
              <a:t>39. Nagel K, Pai MK, </a:t>
            </a:r>
            <a:r>
              <a:rPr lang="en-US" sz="1400" dirty="0" err="1"/>
              <a:t>Paes</a:t>
            </a:r>
            <a:r>
              <a:rPr lang="en-US" sz="1400" dirty="0"/>
              <a:t> BA, et al. Blood </a:t>
            </a:r>
            <a:r>
              <a:rPr lang="en-US" sz="1400" dirty="0" err="1"/>
              <a:t>Coagul</a:t>
            </a:r>
            <a:r>
              <a:rPr lang="en-US" sz="1400" dirty="0"/>
              <a:t> Fibrinolysis. 2013;24(1):23-27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157AC-E94A-451C-8AE0-803D3098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31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-8349"/>
            <a:ext cx="8229600" cy="1143000"/>
          </a:xfrm>
        </p:spPr>
        <p:txBody>
          <a:bodyPr/>
          <a:lstStyle/>
          <a:p>
            <a:r>
              <a:rPr lang="en-US" b="1" dirty="0"/>
              <a:t>Ear, Nose, Throat and Eye Bleed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Immediately raise patient’s factor levels to 80 - 100%</a:t>
            </a:r>
          </a:p>
          <a:p>
            <a:r>
              <a:rPr lang="en-MY" dirty="0"/>
              <a:t>Antifibrinolytic therapy e.g. TXA may be used as adjunctive therapy. </a:t>
            </a:r>
          </a:p>
          <a:p>
            <a:r>
              <a:rPr lang="en-MY" dirty="0"/>
              <a:t>They should be referred to the respective disciplines if necessary.</a:t>
            </a:r>
            <a:r>
              <a:rPr lang="en-MY" baseline="30000" dirty="0"/>
              <a:t>2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52B9D4-5ED1-4F62-9EAD-E7BCA970D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49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-4805"/>
            <a:ext cx="8229600" cy="1143000"/>
          </a:xfrm>
        </p:spPr>
        <p:txBody>
          <a:bodyPr/>
          <a:lstStyle/>
          <a:p>
            <a:r>
              <a:rPr lang="en-US" b="1" dirty="0"/>
              <a:t>Gastrointestinal Tract Bleed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Immediately raise patient’s factor levels </a:t>
            </a:r>
          </a:p>
          <a:p>
            <a:r>
              <a:rPr lang="en-MY" dirty="0"/>
              <a:t>Antifibrinolytic therapy e.g. TXA may be used as adjunctive therapy. </a:t>
            </a:r>
          </a:p>
          <a:p>
            <a:r>
              <a:rPr lang="en-MY" dirty="0"/>
              <a:t>Imaging may be necessary.</a:t>
            </a:r>
            <a:r>
              <a:rPr lang="en-MY" baseline="30000" dirty="0"/>
              <a:t>2</a:t>
            </a:r>
            <a:endParaRPr lang="en-MY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FE48B-F02F-4CD7-AACB-1878AAE3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82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0"/>
            <a:ext cx="8229600" cy="1143000"/>
          </a:xfrm>
        </p:spPr>
        <p:txBody>
          <a:bodyPr/>
          <a:lstStyle/>
          <a:p>
            <a:r>
              <a:rPr lang="en-US" b="1" dirty="0"/>
              <a:t>Genitourinary Tract Bleed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0156"/>
            <a:ext cx="8229600" cy="4525963"/>
          </a:xfrm>
        </p:spPr>
        <p:txBody>
          <a:bodyPr>
            <a:normAutofit/>
          </a:bodyPr>
          <a:lstStyle/>
          <a:p>
            <a:r>
              <a:rPr lang="en-MY" sz="2800" dirty="0"/>
              <a:t>Vigorous hydration should be started at 3 L/m</a:t>
            </a:r>
            <a:r>
              <a:rPr lang="en-MY" sz="2800" baseline="30000" dirty="0"/>
              <a:t>2</a:t>
            </a:r>
            <a:r>
              <a:rPr lang="en-MY" sz="2800" dirty="0"/>
              <a:t> for a minimum of 48 hours. </a:t>
            </a:r>
          </a:p>
          <a:p>
            <a:r>
              <a:rPr lang="en-MY" sz="2800" dirty="0"/>
              <a:t>The factor level needs to be raised up to 50% if there is pain or persistent gross haematuria after 48 hours. </a:t>
            </a:r>
          </a:p>
          <a:p>
            <a:r>
              <a:rPr lang="en-MY" sz="2800" dirty="0"/>
              <a:t>Watch out for complications e.g. urinary tract obstruction that may require urological referral.</a:t>
            </a:r>
            <a:r>
              <a:rPr lang="en-MY" sz="2800" baseline="30000" dirty="0"/>
              <a:t>2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1231EF9-572F-446F-8083-118DAC51E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53" y="4191000"/>
            <a:ext cx="8607694" cy="124622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BA6CB-DA96-4D37-BEE5-43ED0A5B4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97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3442448-E734-480B-9B12-DC0718AE2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8339" y="259080"/>
            <a:ext cx="5684983" cy="65735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63B089-E709-45EE-AC0B-0992B3C11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1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99"/>
            <a:ext cx="8229600" cy="1143000"/>
          </a:xfrm>
        </p:spPr>
        <p:txBody>
          <a:bodyPr/>
          <a:lstStyle/>
          <a:p>
            <a:r>
              <a:rPr lang="en-US" b="1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learn about </a:t>
            </a:r>
            <a:r>
              <a:rPr lang="en-US" dirty="0" err="1"/>
              <a:t>haemophilia</a:t>
            </a:r>
            <a:r>
              <a:rPr lang="en-US" dirty="0"/>
              <a:t> on: </a:t>
            </a:r>
          </a:p>
          <a:p>
            <a:r>
              <a:rPr lang="en-US" dirty="0"/>
              <a:t>different clotting factors </a:t>
            </a:r>
          </a:p>
          <a:p>
            <a:r>
              <a:rPr lang="en-US" dirty="0"/>
              <a:t>initiation of prophylaxis </a:t>
            </a:r>
          </a:p>
          <a:p>
            <a:r>
              <a:rPr lang="en-US" dirty="0"/>
              <a:t>different regimens of prophylaxis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FE1AC-5CD1-4B7C-BF42-74F765A9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319882"/>
            <a:ext cx="8229600" cy="1143000"/>
          </a:xfrm>
        </p:spPr>
        <p:txBody>
          <a:bodyPr/>
          <a:lstStyle/>
          <a:p>
            <a:r>
              <a:rPr lang="en-US" b="1" dirty="0"/>
              <a:t>Take Home Messages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00" y="2895600"/>
            <a:ext cx="7848600" cy="2133600"/>
          </a:xfrm>
        </p:spPr>
        <p:txBody>
          <a:bodyPr>
            <a:normAutofit lnSpcReduction="10000"/>
          </a:bodyPr>
          <a:lstStyle/>
          <a:p>
            <a:r>
              <a:rPr lang="en-MY" dirty="0"/>
              <a:t>Following ICH, prophylaxis is indicated.</a:t>
            </a:r>
          </a:p>
          <a:p>
            <a:r>
              <a:rPr lang="en-MY" dirty="0"/>
              <a:t>Adjunctive therapy like TXA  is helpful in these specific sites of bleeding except in genitourinary bleed.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21863C7E-ED76-4AEE-B87F-11C4588C9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90127"/>
            <a:ext cx="8742116" cy="128031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B0E110-F5B2-466C-B53E-A7AA8A1E7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46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8A93D1-77A3-4FBA-BBEF-902182E6D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2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6531"/>
            <a:ext cx="8229600" cy="1143000"/>
          </a:xfrm>
        </p:spPr>
        <p:txBody>
          <a:bodyPr/>
          <a:lstStyle/>
          <a:p>
            <a:r>
              <a:rPr lang="en-US" b="1" dirty="0"/>
              <a:t>Factor Replacement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358536"/>
            <a:ext cx="7848602" cy="4525963"/>
          </a:xfrm>
        </p:spPr>
        <p:txBody>
          <a:bodyPr>
            <a:normAutofit lnSpcReduction="10000"/>
          </a:bodyPr>
          <a:lstStyle/>
          <a:p>
            <a:r>
              <a:rPr lang="en-MY" dirty="0"/>
              <a:t>Clotting factor concentrates (CFC) is used to: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prevent bleeds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prevent chronic joint damage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reduce short &amp; long-term complications</a:t>
            </a:r>
          </a:p>
          <a:p>
            <a:r>
              <a:rPr lang="en-MY" dirty="0"/>
              <a:t>Factor replacement can either be: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on-demand/episodic therapy: on demand CFC to stop an acute bleed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prophylaxis: regular infusion of CFC to prevent bleeds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FF248-2833-4EE1-8E8A-BC68CC21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98"/>
            <a:ext cx="8229600" cy="1143000"/>
          </a:xfrm>
        </p:spPr>
        <p:txBody>
          <a:bodyPr/>
          <a:lstStyle/>
          <a:p>
            <a:r>
              <a:rPr lang="en-US" b="1" dirty="0"/>
              <a:t>Types of Prophylaxis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885304A-ABB7-4D58-98EA-153D0C7E0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41322"/>
              </p:ext>
            </p:extLst>
          </p:nvPr>
        </p:nvGraphicFramePr>
        <p:xfrm>
          <a:off x="628650" y="1322165"/>
          <a:ext cx="7296147" cy="4425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>
                  <a:extLst>
                    <a:ext uri="{9D8B030D-6E8A-4147-A177-3AD203B41FA5}">
                      <a16:colId xmlns:a16="http://schemas.microsoft.com/office/drawing/2014/main" val="2654361664"/>
                    </a:ext>
                  </a:extLst>
                </a:gridCol>
                <a:gridCol w="5333997">
                  <a:extLst>
                    <a:ext uri="{9D8B030D-6E8A-4147-A177-3AD203B41FA5}">
                      <a16:colId xmlns:a16="http://schemas.microsoft.com/office/drawing/2014/main" val="246606683"/>
                    </a:ext>
                  </a:extLst>
                </a:gridCol>
              </a:tblGrid>
              <a:tr h="17935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Primary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solidFill>
                            <a:schemeClr val="tx1"/>
                          </a:solidFill>
                        </a:rPr>
                        <a:t>Starts in the absence of joint disease before the second large joint bleed and before age three years old</a:t>
                      </a: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56744"/>
                  </a:ext>
                </a:extLst>
              </a:tr>
              <a:tr h="1255514">
                <a:tc>
                  <a:txBody>
                    <a:bodyPr/>
                    <a:lstStyle/>
                    <a:p>
                      <a:r>
                        <a:rPr lang="en-US" sz="2800" b="1" dirty="0"/>
                        <a:t>Secondary</a:t>
                      </a:r>
                    </a:p>
                  </a:txBody>
                  <a:tcPr>
                    <a:solidFill>
                      <a:srgbClr val="FFCC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Starts after the second large joint bleed but before onset of joint disease</a:t>
                      </a:r>
                    </a:p>
                  </a:txBody>
                  <a:tcPr>
                    <a:solidFill>
                      <a:srgbClr val="FFCCCC">
                        <a:alpha val="5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4302703"/>
                  </a:ext>
                </a:extLst>
              </a:tr>
              <a:tr h="1255514">
                <a:tc>
                  <a:txBody>
                    <a:bodyPr/>
                    <a:lstStyle/>
                    <a:p>
                      <a:r>
                        <a:rPr lang="en-US" sz="2800" b="1" dirty="0"/>
                        <a:t>Tertiary </a:t>
                      </a:r>
                    </a:p>
                  </a:txBody>
                  <a:tcPr>
                    <a:solidFill>
                      <a:srgbClr val="FFCC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Starts after joint disease to prevent further damage </a:t>
                      </a:r>
                    </a:p>
                  </a:txBody>
                  <a:tcPr>
                    <a:solidFill>
                      <a:srgbClr val="FFCC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23740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86C57-6CB2-42AE-AA8E-FB0A631A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5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19" y="-189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Reasons for Advocating Prophylaxis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Reduction in bleeding frequency</a:t>
            </a:r>
          </a:p>
          <a:p>
            <a:r>
              <a:rPr lang="en-MY" dirty="0"/>
              <a:t>Protection from joint damage</a:t>
            </a:r>
          </a:p>
          <a:p>
            <a:r>
              <a:rPr lang="en-MY" dirty="0"/>
              <a:t>Lower median number of total bleeding episodes per year which included joint bleeds </a:t>
            </a:r>
          </a:p>
          <a:p>
            <a:r>
              <a:rPr lang="en-MY" dirty="0"/>
              <a:t>Fewer annualised spontaneous and trauma-related bleeding events </a:t>
            </a:r>
          </a:p>
          <a:p>
            <a:r>
              <a:rPr lang="en-MY" dirty="0"/>
              <a:t>Incidence of ICH is significantly reduced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2CAC7-1030-491A-94E3-AF6BAF2F1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45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Prophylactic Therapy Regimens in Haemophilia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50976" y="5181600"/>
            <a:ext cx="7583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900" b="1" dirty="0"/>
              <a:t>Adapted:</a:t>
            </a:r>
            <a:r>
              <a:rPr lang="en-MY" sz="900" dirty="0"/>
              <a:t> </a:t>
            </a:r>
          </a:p>
          <a:p>
            <a:pPr lvl="0"/>
            <a:r>
              <a:rPr lang="en-MY" sz="900" dirty="0"/>
              <a:t>1. World Federation of Haemophilia. Guidelines for the Management of Haemophilia (2nd edition). Montréal: Blackwell Publishing Ltd; 2012</a:t>
            </a:r>
          </a:p>
          <a:p>
            <a:pPr lvl="0"/>
            <a:r>
              <a:rPr lang="en-MY" sz="900" dirty="0"/>
              <a:t>2. Wu R, Luke KH, Poon MC, et al. Low dose secondary prophylaxis reduces joint bleeding in severe and moderate haemophilic children: a pilot study in China. Haemophilia. 2011;17(1):70-4</a:t>
            </a:r>
          </a:p>
          <a:p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760F9-22EF-4FD9-AEEB-94251E7C6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4D4C38-B8DB-44A8-B16D-8D8383422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38" y="1547113"/>
            <a:ext cx="7755099" cy="358133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1EB65-E033-4971-8611-0ED9F5B7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077" y="53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Prophylactic Therapy Regimens in Haemophilia</a:t>
            </a:r>
            <a:r>
              <a:rPr lang="en-MY" b="1" baseline="-25000" dirty="0"/>
              <a:t>2</a:t>
            </a:r>
            <a:endParaRPr lang="en-US" b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34902"/>
            <a:ext cx="8229600" cy="4525963"/>
          </a:xfrm>
        </p:spPr>
        <p:txBody>
          <a:bodyPr/>
          <a:lstStyle/>
          <a:p>
            <a:r>
              <a:rPr lang="en-MY" sz="2400" dirty="0"/>
              <a:t>Initiated as soon as possible after a first major bleed (joint, muscle or intracranial bleed) &amp; before the age of 3 if there is no major bleed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0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927031"/>
              </p:ext>
            </p:extLst>
          </p:nvPr>
        </p:nvGraphicFramePr>
        <p:xfrm>
          <a:off x="767801" y="2359926"/>
          <a:ext cx="7268151" cy="388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8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0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44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000" dirty="0">
                          <a:solidFill>
                            <a:schemeClr val="tx1"/>
                          </a:solidFill>
                          <a:effectLst/>
                        </a:rPr>
                        <a:t>Protocol</a:t>
                      </a:r>
                      <a:endParaRPr lang="en-MY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000" dirty="0">
                          <a:solidFill>
                            <a:schemeClr val="tx1"/>
                          </a:solidFill>
                          <a:effectLst/>
                        </a:rPr>
                        <a:t>Dosage</a:t>
                      </a:r>
                      <a:endParaRPr lang="en-MY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000" b="0" dirty="0">
                          <a:solidFill>
                            <a:schemeClr val="tx1"/>
                          </a:solidFill>
                          <a:effectLst/>
                        </a:rPr>
                        <a:t>Full dose prophylaxis </a:t>
                      </a:r>
                      <a:endParaRPr lang="en-MY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CCC">
                        <a:alpha val="2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000" dirty="0">
                          <a:effectLst/>
                        </a:rPr>
                        <a:t>Initiate full dose following one of the above protocols- high, intermediate or low</a:t>
                      </a:r>
                      <a:endParaRPr lang="en-MY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CC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000" b="0" dirty="0">
                          <a:solidFill>
                            <a:schemeClr val="tx1"/>
                          </a:solidFill>
                          <a:effectLst/>
                        </a:rPr>
                        <a:t>Step up therapy</a:t>
                      </a:r>
                      <a:endParaRPr lang="en-MY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C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20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MY" sz="2000" dirty="0">
                          <a:effectLst/>
                        </a:rPr>
                        <a:t> Start once weekly at low to intermediate dose (to nearest</a:t>
                      </a:r>
                      <a:r>
                        <a:rPr lang="en-MY" sz="2000" baseline="0" dirty="0">
                          <a:effectLst/>
                        </a:rPr>
                        <a:t> vial)</a:t>
                      </a:r>
                      <a:endParaRPr lang="en-MY" sz="2000" dirty="0">
                        <a:effectLst/>
                      </a:endParaRPr>
                    </a:p>
                    <a:p>
                      <a:pPr marL="720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MY" sz="2000" dirty="0">
                          <a:effectLst/>
                        </a:rPr>
                        <a:t> Escalate the frequency of infusions if significant spontaneous bleeding occurs until full dose prophylaxis is achieved. </a:t>
                      </a:r>
                    </a:p>
                    <a:p>
                      <a:pPr marL="720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MY" sz="2000" dirty="0">
                          <a:effectLst/>
                        </a:rPr>
                        <a:t> Detailed account of bleeding events should be maintained and frequency of infusions adjusted appropriately.</a:t>
                      </a:r>
                      <a:endParaRPr lang="en-MY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CC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59BA5-C4E9-40B2-96A9-6C5DC5E62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9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619" y="7798"/>
            <a:ext cx="8229600" cy="1143000"/>
          </a:xfrm>
        </p:spPr>
        <p:txBody>
          <a:bodyPr/>
          <a:lstStyle/>
          <a:p>
            <a:r>
              <a:rPr lang="en-US" b="1" dirty="0" err="1"/>
              <a:t>Individualised</a:t>
            </a:r>
            <a:r>
              <a:rPr lang="en-US" b="1" dirty="0"/>
              <a:t>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7" y="1112838"/>
            <a:ext cx="7901763" cy="5287962"/>
          </a:xfrm>
        </p:spPr>
        <p:txBody>
          <a:bodyPr>
            <a:normAutofit fontScale="77500" lnSpcReduction="20000"/>
          </a:bodyPr>
          <a:lstStyle/>
          <a:p>
            <a:r>
              <a:rPr lang="en-MY" sz="3300" dirty="0"/>
              <a:t>Individualised according to: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bleeding phenotype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activity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pharmacokinetics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age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venous access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dirty="0"/>
              <a:t>availability of clotting factor </a:t>
            </a:r>
            <a:endParaRPr lang="en-US" dirty="0"/>
          </a:p>
          <a:p>
            <a:r>
              <a:rPr lang="en-MY" sz="3300" dirty="0"/>
              <a:t>When high dose prophylaxis is not possible due to financial constraint, a low or intermediate dose could be used.</a:t>
            </a:r>
          </a:p>
          <a:p>
            <a:r>
              <a:rPr lang="en-US" sz="3300" dirty="0"/>
              <a:t>Step up therapy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gives time for parents to accept the condition and the need for prophylaxis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Good for those with poor venous access and budgetary constraints with CFC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4A0F2-1EB6-469D-A739-779140164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5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23" y="0"/>
            <a:ext cx="8229600" cy="1143000"/>
          </a:xfrm>
        </p:spPr>
        <p:txBody>
          <a:bodyPr/>
          <a:lstStyle/>
          <a:p>
            <a:r>
              <a:rPr lang="en-US" b="1" dirty="0"/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1D42CE0-27F7-456D-A8E5-21FBBA420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96" y="1587170"/>
            <a:ext cx="8559404" cy="286726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015220-2C17-4B6F-8602-D26D813F1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57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1004</Words>
  <Application>Microsoft Office PowerPoint</Application>
  <PresentationFormat>On-screen Show (4:3)</PresentationFormat>
  <Paragraphs>159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Courier New</vt:lpstr>
      <vt:lpstr>Office Theme</vt:lpstr>
      <vt:lpstr>Training of Core Trainers  CPG Management of Haemophilia  Prophylaxis in Haemophilia </vt:lpstr>
      <vt:lpstr>Learning Objectives</vt:lpstr>
      <vt:lpstr>Factor Replacement Therapy</vt:lpstr>
      <vt:lpstr>Types of Prophylaxis</vt:lpstr>
      <vt:lpstr>Reasons for Advocating Prophylaxis</vt:lpstr>
      <vt:lpstr>Prophylactic Therapy Regimens in Haemophilia</vt:lpstr>
      <vt:lpstr>Prophylactic Therapy Regimens in Haemophilia2</vt:lpstr>
      <vt:lpstr>Individualised Therapy</vt:lpstr>
      <vt:lpstr>Take Home Messages</vt:lpstr>
      <vt:lpstr>THANK YOU</vt:lpstr>
      <vt:lpstr>Training of Core Trainers  CPG Management of Haemophilia   Treatment For Acute Bleeding In Specific Sites</vt:lpstr>
      <vt:lpstr>Learning Objective </vt:lpstr>
      <vt:lpstr>Treatment For Acute Bleeding In Specific Sites</vt:lpstr>
      <vt:lpstr>Treatment For Acute Bleeding In Specific Sites2</vt:lpstr>
      <vt:lpstr>Central Nervous System Bleed</vt:lpstr>
      <vt:lpstr>Ear, Nose, Throat and Eye Bleed</vt:lpstr>
      <vt:lpstr>Gastrointestinal Tract Bleed </vt:lpstr>
      <vt:lpstr>Genitourinary Tract Bleed</vt:lpstr>
      <vt:lpstr>PowerPoint Presentation</vt:lpstr>
      <vt:lpstr>Take Home Messages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31</cp:revision>
  <dcterms:created xsi:type="dcterms:W3CDTF">2019-04-12T03:15:03Z</dcterms:created>
  <dcterms:modified xsi:type="dcterms:W3CDTF">2019-12-31T08:24:52Z</dcterms:modified>
</cp:coreProperties>
</file>